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B615"/>
    <a:srgbClr val="A354B8"/>
    <a:srgbClr val="0033CC"/>
    <a:srgbClr val="CC00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2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51268115942029"/>
          <c:y val="8.7268305580811292E-2"/>
        </c:manualLayout>
      </c:layout>
      <c:overlay val="0"/>
    </c:title>
    <c:autoTitleDeleted val="0"/>
    <c:plotArea>
      <c:layout/>
      <c:pieChart>
        <c:varyColors val="1"/>
        <c:ser>
          <c:idx val="0"/>
          <c:order val="0"/>
          <c:tx>
            <c:strRef>
              <c:f>Sheet1!$B$1</c:f>
              <c:strCache>
                <c:ptCount val="1"/>
                <c:pt idx="0">
                  <c:v>Column1</c:v>
                </c:pt>
              </c:strCache>
            </c:strRef>
          </c:tx>
          <c:explosion val="87"/>
          <c:dPt>
            <c:idx val="0"/>
            <c:bubble3D val="0"/>
            <c:explosion val="0"/>
            <c:extLst>
              <c:ext xmlns:c16="http://schemas.microsoft.com/office/drawing/2014/chart" uri="{C3380CC4-5D6E-409C-BE32-E72D297353CC}">
                <c16:uniqueId val="{00000000-A39F-4741-8801-3C42F4A50A9A}"/>
              </c:ext>
            </c:extLst>
          </c:dPt>
          <c:dPt>
            <c:idx val="1"/>
            <c:bubble3D val="0"/>
            <c:explosion val="0"/>
            <c:extLst>
              <c:ext xmlns:c16="http://schemas.microsoft.com/office/drawing/2014/chart" uri="{C3380CC4-5D6E-409C-BE32-E72D297353CC}">
                <c16:uniqueId val="{00000001-A39F-4741-8801-3C42F4A50A9A}"/>
              </c:ext>
            </c:extLst>
          </c:dPt>
          <c:cat>
            <c:strRef>
              <c:f>Sheet1!$A$2:$A$7</c:f>
              <c:strCache>
                <c:ptCount val="2"/>
                <c:pt idx="0">
                  <c:v>working class </c:v>
                </c:pt>
                <c:pt idx="1">
                  <c:v>non working </c:v>
                </c:pt>
              </c:strCache>
            </c:strRef>
          </c:cat>
          <c:val>
            <c:numRef>
              <c:f>Sheet1!$B$2:$B$7</c:f>
              <c:numCache>
                <c:formatCode>General</c:formatCode>
                <c:ptCount val="6"/>
                <c:pt idx="0">
                  <c:v>25</c:v>
                </c:pt>
                <c:pt idx="1">
                  <c:v>75</c:v>
                </c:pt>
              </c:numCache>
            </c:numRef>
          </c:val>
          <c:extLst>
            <c:ext xmlns:c16="http://schemas.microsoft.com/office/drawing/2014/chart" uri="{C3380CC4-5D6E-409C-BE32-E72D297353CC}">
              <c16:uniqueId val="{00000002-A39F-4741-8801-3C42F4A50A9A}"/>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77978460572863162"/>
          <c:y val="0.56918659286682027"/>
          <c:w val="0.21457944493049494"/>
          <c:h val="0.43081350863893497"/>
        </c:manualLayout>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4/26/2022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4/26/2022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4.wav"/><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7.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8.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9.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0.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2392362"/>
          </a:xfrm>
        </p:spPr>
        <p:txBody>
          <a:bodyPr>
            <a:normAutofit fontScale="90000"/>
          </a:bodyPr>
          <a:lstStyle/>
          <a:p>
            <a:r>
              <a:rPr lang="en-US" dirty="0" smtClean="0">
                <a:solidFill>
                  <a:srgbClr val="C00000"/>
                </a:solidFill>
              </a:rPr>
              <a:t>GOVT. COLLEGE ROPAR</a:t>
            </a:r>
            <a:br>
              <a:rPr lang="en-US" dirty="0" smtClean="0">
                <a:solidFill>
                  <a:srgbClr val="C00000"/>
                </a:solidFill>
              </a:rPr>
            </a:br>
            <a:r>
              <a:rPr lang="en-US" dirty="0" smtClean="0">
                <a:solidFill>
                  <a:srgbClr val="C00000"/>
                </a:solidFill>
              </a:rPr>
              <a:t>     DEPARTMENT </a:t>
            </a:r>
            <a:r>
              <a:rPr lang="en-US" smtClean="0">
                <a:solidFill>
                  <a:srgbClr val="C00000"/>
                </a:solidFill>
              </a:rPr>
              <a:t>OF ECONOMICS</a:t>
            </a:r>
            <a:r>
              <a:rPr lang="en-US" dirty="0" smtClean="0"/>
              <a:t/>
            </a:r>
            <a:br>
              <a:rPr lang="en-US" dirty="0" smtClean="0"/>
            </a:br>
            <a:r>
              <a:rPr lang="en-US" dirty="0" smtClean="0"/>
              <a:t>         </a:t>
            </a:r>
            <a:br>
              <a:rPr lang="en-US" dirty="0" smtClean="0"/>
            </a:br>
            <a:r>
              <a:rPr lang="en-US" dirty="0" smtClean="0"/>
              <a:t>            </a:t>
            </a:r>
            <a:r>
              <a:rPr lang="en-US" dirty="0" smtClean="0">
                <a:solidFill>
                  <a:srgbClr val="CC0099"/>
                </a:solidFill>
              </a:rPr>
              <a:t>TOPIC -: MAIN FEATURE OF                 </a:t>
            </a:r>
            <a:br>
              <a:rPr lang="en-US" dirty="0" smtClean="0">
                <a:solidFill>
                  <a:srgbClr val="CC0099"/>
                </a:solidFill>
              </a:rPr>
            </a:br>
            <a:r>
              <a:rPr lang="en-US" dirty="0" smtClean="0">
                <a:solidFill>
                  <a:srgbClr val="CC0099"/>
                </a:solidFill>
              </a:rPr>
              <a:t>UNDERDEVELOPED ECONOMY</a:t>
            </a:r>
            <a:endParaRPr lang="en-US" dirty="0">
              <a:solidFill>
                <a:srgbClr val="CC0099"/>
              </a:solidFill>
            </a:endParaRPr>
          </a:p>
        </p:txBody>
      </p:sp>
      <p:sp>
        <p:nvSpPr>
          <p:cNvPr id="3" name="Content Placeholder 2"/>
          <p:cNvSpPr>
            <a:spLocks noGrp="1"/>
          </p:cNvSpPr>
          <p:nvPr>
            <p:ph idx="1"/>
          </p:nvPr>
        </p:nvSpPr>
        <p:spPr>
          <a:xfrm>
            <a:off x="0" y="3505200"/>
            <a:ext cx="9296400" cy="3581400"/>
          </a:xfrm>
        </p:spPr>
        <p:txBody>
          <a:bodyPr>
            <a:normAutofit/>
          </a:bodyPr>
          <a:lstStyle/>
          <a:p>
            <a:r>
              <a:rPr lang="en-US" sz="2500" dirty="0" smtClean="0">
                <a:solidFill>
                  <a:srgbClr val="0033CC"/>
                </a:solidFill>
              </a:rPr>
              <a:t>MEAING OF UNDERDEVELOPED ECONOMY.</a:t>
            </a:r>
          </a:p>
          <a:p>
            <a:r>
              <a:rPr lang="en-US" sz="2500" dirty="0" smtClean="0">
                <a:solidFill>
                  <a:srgbClr val="0033CC"/>
                </a:solidFill>
              </a:rPr>
              <a:t>CHARACTERISTICS OF UNDERDEVELOPED ECONOMY.</a:t>
            </a:r>
          </a:p>
          <a:p>
            <a:r>
              <a:rPr lang="en-US" sz="2500" dirty="0" smtClean="0">
                <a:solidFill>
                  <a:srgbClr val="0033CC"/>
                </a:solidFill>
              </a:rPr>
              <a:t>DIFFERENCE BETWEEN DEVELOPED &amp; UNDERDEVELOPED.</a:t>
            </a:r>
          </a:p>
          <a:p>
            <a:r>
              <a:rPr lang="en-US" sz="2500" dirty="0" smtClean="0">
                <a:solidFill>
                  <a:srgbClr val="0033CC"/>
                </a:solidFill>
              </a:rPr>
              <a:t>CONCLUSION.</a:t>
            </a:r>
          </a:p>
          <a:p>
            <a:endParaRPr lang="en-US" sz="2500" dirty="0" smtClean="0"/>
          </a:p>
          <a:p>
            <a:endParaRPr lang="en-US" sz="2500" dirty="0" smtClean="0"/>
          </a:p>
          <a:p>
            <a:pPr>
              <a:buNone/>
            </a:pPr>
            <a:r>
              <a:rPr lang="en-US" sz="2500" dirty="0" smtClean="0">
                <a:solidFill>
                  <a:srgbClr val="FF0000"/>
                </a:solidFill>
              </a:rPr>
              <a:t>     PROF. RITU                                                 </a:t>
            </a:r>
            <a:r>
              <a:rPr lang="en-US" sz="2500" dirty="0" smtClean="0">
                <a:solidFill>
                  <a:srgbClr val="FF0000"/>
                </a:solidFill>
              </a:rPr>
              <a:t>   </a:t>
            </a:r>
            <a:r>
              <a:rPr lang="en-US" sz="2500" dirty="0" smtClean="0">
                <a:solidFill>
                  <a:srgbClr val="FF0000"/>
                </a:solidFill>
              </a:rPr>
              <a:t>CLASS- B.A </a:t>
            </a:r>
            <a:r>
              <a:rPr lang="en-US" sz="2500" dirty="0" smtClean="0">
                <a:solidFill>
                  <a:srgbClr val="FF0000"/>
                </a:solidFill>
              </a:rPr>
              <a:t>3SEM </a:t>
            </a:r>
            <a:r>
              <a:rPr lang="en-US" sz="2500" dirty="0" smtClean="0">
                <a:solidFill>
                  <a:srgbClr val="FF0000"/>
                </a:solidFill>
              </a:rPr>
              <a:t>5</a:t>
            </a:r>
            <a:endParaRPr lang="en-US" sz="2500" dirty="0">
              <a:solidFill>
                <a:srgbClr val="FF0000"/>
              </a:solidFill>
            </a:endParaRPr>
          </a:p>
        </p:txBody>
      </p:sp>
    </p:spTree>
  </p:cSld>
  <p:clrMapOvr>
    <a:masterClrMapping/>
  </p:clrMapOvr>
  <p:transition>
    <p:dissolve/>
    <p:sndAc>
      <p:stSnd>
        <p:snd r:embed="rId2" name="arrow.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MEANING OF UDERDEVELOPED ECONOMY-</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buNone/>
            </a:pPr>
            <a:r>
              <a:rPr lang="en-US" sz="2900" dirty="0" smtClean="0"/>
              <a:t>    An underdeveloped economy is that economy which is characterized by the widespread poverty , the low economy performance of the economy as compared to advanced economies and underutilization of production potential.</a:t>
            </a:r>
          </a:p>
          <a:p>
            <a:pPr>
              <a:buNone/>
            </a:pPr>
            <a:r>
              <a:rPr lang="en-US" sz="2500" dirty="0" smtClean="0"/>
              <a:t>      </a:t>
            </a:r>
          </a:p>
          <a:p>
            <a:pPr>
              <a:buNone/>
            </a:pPr>
            <a:r>
              <a:rPr lang="en-US" sz="2500" dirty="0" smtClean="0"/>
              <a:t>     According to first five year plan, “ an underdeveloped economy is an economy is characterized by the co- existence in greater or less degree of underutilized </a:t>
            </a:r>
            <a:r>
              <a:rPr lang="en-US" sz="2500" dirty="0" err="1" smtClean="0"/>
              <a:t>mam</a:t>
            </a:r>
            <a:r>
              <a:rPr lang="en-US" sz="2500" dirty="0" smtClean="0"/>
              <a:t> power on the hand and of unexploited natural resources  on the other.”</a:t>
            </a:r>
            <a:endParaRPr lang="en-US" sz="2500" dirty="0"/>
          </a:p>
        </p:txBody>
      </p:sp>
    </p:spTree>
  </p:cSld>
  <p:clrMapOvr>
    <a:masterClrMapping/>
  </p:clrMapOvr>
  <p:transition>
    <p:wedge/>
    <p:sndAc>
      <p:stSnd>
        <p:snd r:embed="rId2" name="coin.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MAIN FEATURES OF UNDERDEVELOPED ECONOMY-</a:t>
            </a:r>
            <a:r>
              <a:rPr lang="en-US" dirty="0" smtClean="0"/>
              <a:t>:</a:t>
            </a:r>
            <a:endParaRPr lang="en-US" dirty="0"/>
          </a:p>
        </p:txBody>
      </p:sp>
      <p:pic>
        <p:nvPicPr>
          <p:cNvPr id="9" name="Content Placeholder 8" descr="Features of an Underdeveloped Economy - ppt video online download"/>
          <p:cNvPicPr>
            <a:picLocks noGrp="1"/>
          </p:cNvPicPr>
          <p:nvPr>
            <p:ph idx="1"/>
          </p:nvPr>
        </p:nvPicPr>
        <p:blipFill>
          <a:blip r:embed="rId3"/>
          <a:srcRect/>
          <a:stretch>
            <a:fillRect/>
          </a:stretch>
        </p:blipFill>
        <p:spPr bwMode="auto">
          <a:xfrm>
            <a:off x="1447800" y="1905000"/>
            <a:ext cx="6034617" cy="4724400"/>
          </a:xfrm>
          <a:prstGeom prst="rect">
            <a:avLst/>
          </a:prstGeom>
          <a:noFill/>
          <a:ln w="9525">
            <a:noFill/>
            <a:miter lim="800000"/>
            <a:headEnd/>
            <a:tailEnd/>
          </a:ln>
        </p:spPr>
      </p:pic>
    </p:spTree>
  </p:cSld>
  <p:clrMapOvr>
    <a:masterClrMapping/>
  </p:clrMapOvr>
  <p:transition>
    <p:pull dir="d"/>
    <p:sndAc>
      <p:stSnd>
        <p:snd r:embed="rId2" name="click.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229600" cy="1143000"/>
          </a:xfrm>
        </p:spPr>
        <p:txBody>
          <a:bodyPr>
            <a:normAutofit fontScale="90000"/>
          </a:bodyPr>
          <a:lstStyle/>
          <a:p>
            <a:r>
              <a:rPr lang="en-US" dirty="0" smtClean="0">
                <a:solidFill>
                  <a:srgbClr val="C00000"/>
                </a:solidFill>
              </a:rPr>
              <a:t>1.LOW PER- CAPITA INCOME-</a:t>
            </a:r>
            <a:r>
              <a:rPr lang="en-US" dirty="0" smtClean="0"/>
              <a:t>:</a:t>
            </a:r>
            <a:r>
              <a:rPr lang="en-US" sz="2900" dirty="0" smtClean="0"/>
              <a:t>Almost all underdeveloped countries of the world show low per capita income in comparison to developed countries of the world</a:t>
            </a:r>
            <a:endParaRPr lang="en-US" sz="2900" dirty="0"/>
          </a:p>
        </p:txBody>
      </p:sp>
      <p:pic>
        <p:nvPicPr>
          <p:cNvPr id="5" name="Content Placeholder 4" descr="mms5.jpg"/>
          <p:cNvPicPr>
            <a:picLocks noGrp="1" noChangeAspect="1"/>
          </p:cNvPicPr>
          <p:nvPr>
            <p:ph sz="half" idx="1"/>
          </p:nvPr>
        </p:nvPicPr>
        <p:blipFill>
          <a:blip r:embed="rId3"/>
          <a:stretch>
            <a:fillRect/>
          </a:stretch>
        </p:blipFill>
        <p:spPr>
          <a:xfrm>
            <a:off x="304800" y="2438400"/>
            <a:ext cx="4648200" cy="3028950"/>
          </a:xfrm>
        </p:spPr>
      </p:pic>
      <p:pic>
        <p:nvPicPr>
          <p:cNvPr id="6" name="Content Placeholder 5" descr="download.png"/>
          <p:cNvPicPr>
            <a:picLocks noGrp="1" noChangeAspect="1"/>
          </p:cNvPicPr>
          <p:nvPr>
            <p:ph sz="half" idx="2"/>
          </p:nvPr>
        </p:nvPicPr>
        <p:blipFill>
          <a:blip r:embed="rId4"/>
          <a:stretch>
            <a:fillRect/>
          </a:stretch>
        </p:blipFill>
        <p:spPr>
          <a:xfrm>
            <a:off x="5410200" y="3886200"/>
            <a:ext cx="2657475" cy="1724025"/>
          </a:xfrm>
        </p:spPr>
      </p:pic>
    </p:spTree>
  </p:cSld>
  <p:clrMapOvr>
    <a:masterClrMapping/>
  </p:clrMapOvr>
  <p:transition>
    <p:pull dir="ld"/>
    <p:sndAc>
      <p:stSnd>
        <p:snd r:embed="rId2" name="type.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dirty="0" smtClean="0">
                <a:solidFill>
                  <a:srgbClr val="C00000"/>
                </a:solidFill>
              </a:rPr>
              <a:t>2.DIFICIENCY OF CAPATAL-</a:t>
            </a:r>
            <a:r>
              <a:rPr lang="en-US" dirty="0" smtClean="0"/>
              <a:t>: </a:t>
            </a:r>
            <a:r>
              <a:rPr lang="en-US" sz="2200" dirty="0" smtClean="0"/>
              <a:t>When operating under a capital deficit, </a:t>
            </a:r>
            <a:r>
              <a:rPr lang="en-US" sz="2200" b="1" dirty="0" smtClean="0"/>
              <a:t>a company runs the risk of not being able to sustain </a:t>
            </a:r>
            <a:r>
              <a:rPr lang="en-US" sz="2200" b="1" dirty="0" err="1" smtClean="0"/>
              <a:t>itselfs</a:t>
            </a:r>
            <a:r>
              <a:rPr lang="en-US" sz="2200" b="1" dirty="0" smtClean="0"/>
              <a:t> should it fail to make expected sales</a:t>
            </a:r>
            <a:r>
              <a:rPr lang="en-US" sz="2200" dirty="0" smtClean="0"/>
              <a:t>. A capital deficit also puts a company at risk of peril if one of the places in which it has invested its capital should experience difficulties.</a:t>
            </a:r>
            <a:br>
              <a:rPr lang="en-US" sz="2200" dirty="0" smtClean="0"/>
            </a:br>
            <a:r>
              <a:rPr lang="en-US" sz="2700" dirty="0" smtClean="0"/>
              <a:t/>
            </a:r>
            <a:br>
              <a:rPr lang="en-US" sz="2700" dirty="0" smtClean="0"/>
            </a:br>
            <a:r>
              <a:rPr lang="en-US" sz="3900" dirty="0" smtClean="0">
                <a:solidFill>
                  <a:srgbClr val="C00000"/>
                </a:solidFill>
              </a:rPr>
              <a:t>3.BACKWARD TECQUINE OF PRODUCTION-</a:t>
            </a:r>
            <a:r>
              <a:rPr lang="en-US" sz="2700" dirty="0" smtClean="0"/>
              <a:t>:</a:t>
            </a:r>
            <a:r>
              <a:rPr lang="en-US" sz="2400" dirty="0" smtClean="0"/>
              <a:t> </a:t>
            </a:r>
            <a:r>
              <a:rPr lang="en-US" sz="2200" dirty="0" smtClean="0"/>
              <a:t>Backward scheduling is </a:t>
            </a:r>
            <a:r>
              <a:rPr lang="en-US" sz="2200" b="1" dirty="0" smtClean="0"/>
              <a:t>when businesses make their items at the last possible available period before the due date</a:t>
            </a:r>
            <a:r>
              <a:rPr lang="en-US" sz="2200" dirty="0" smtClean="0"/>
              <a:t>. The order starts with a planned receipt date or due date – one which is usually defined upon the customer's order.</a:t>
            </a:r>
            <a:endParaRPr lang="en-US" sz="2200" dirty="0"/>
          </a:p>
        </p:txBody>
      </p:sp>
      <p:pic>
        <p:nvPicPr>
          <p:cNvPr id="6" name="Content Placeholder 5" descr="Backward-Scheduling-1-1024x322.png"/>
          <p:cNvPicPr>
            <a:picLocks noGrp="1" noChangeAspect="1"/>
          </p:cNvPicPr>
          <p:nvPr>
            <p:ph idx="1"/>
          </p:nvPr>
        </p:nvPicPr>
        <p:blipFill>
          <a:blip r:embed="rId3"/>
          <a:stretch>
            <a:fillRect/>
          </a:stretch>
        </p:blipFill>
        <p:spPr>
          <a:xfrm>
            <a:off x="381000" y="4038600"/>
            <a:ext cx="8229600" cy="2587823"/>
          </a:xfrm>
        </p:spPr>
      </p:pic>
    </p:spTree>
  </p:cSld>
  <p:clrMapOvr>
    <a:masterClrMapping/>
  </p:clrMapOvr>
  <p:transition>
    <p:split orient="vert" dir="in"/>
    <p:sndAc>
      <p:stSnd>
        <p:snd r:embed="rId2" name="camera.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normAutofit fontScale="90000"/>
          </a:bodyPr>
          <a:lstStyle/>
          <a:p>
            <a:r>
              <a:rPr lang="en-US" sz="3900" dirty="0" smtClean="0">
                <a:solidFill>
                  <a:srgbClr val="C00000"/>
                </a:solidFill>
              </a:rPr>
              <a:t>4. LOW GROWTH RATE OF PER CAPITA INCOME-</a:t>
            </a:r>
            <a:r>
              <a:rPr lang="en-US" dirty="0" smtClean="0">
                <a:solidFill>
                  <a:srgbClr val="C00000"/>
                </a:solidFill>
              </a:rPr>
              <a:t>: </a:t>
            </a:r>
            <a:r>
              <a:rPr lang="en-US" sz="2800" dirty="0" smtClean="0"/>
              <a:t>Annual growth rate of real Gross Domestic Product (GDP) per capita is calculated as </a:t>
            </a:r>
            <a:r>
              <a:rPr lang="en-US" sz="2800" b="1" dirty="0" smtClean="0"/>
              <a:t>the percentage change in the real GDP per capita between two consecutive years</a:t>
            </a:r>
            <a:r>
              <a:rPr lang="en-US" sz="2800" dirty="0" smtClean="0"/>
              <a:t>. Real GDP per capita is calculated by dividing GDP at constant prices by the population of a country or area.</a:t>
            </a:r>
            <a:endParaRPr lang="en-US" sz="2800" dirty="0"/>
          </a:p>
        </p:txBody>
      </p:sp>
      <p:pic>
        <p:nvPicPr>
          <p:cNvPr id="6" name="Content Placeholder 5" descr="per capita gujarat.png"/>
          <p:cNvPicPr>
            <a:picLocks noGrp="1" noChangeAspect="1"/>
          </p:cNvPicPr>
          <p:nvPr>
            <p:ph idx="1"/>
          </p:nvPr>
        </p:nvPicPr>
        <p:blipFill>
          <a:blip r:embed="rId3"/>
          <a:stretch>
            <a:fillRect/>
          </a:stretch>
        </p:blipFill>
        <p:spPr>
          <a:xfrm>
            <a:off x="2362200" y="3581400"/>
            <a:ext cx="4600575" cy="2762250"/>
          </a:xfrm>
        </p:spPr>
      </p:pic>
    </p:spTree>
  </p:cSld>
  <p:clrMapOvr>
    <a:masterClrMapping/>
  </p:clrMapOvr>
  <p:transition>
    <p:plus/>
    <p:sndAc>
      <p:stSnd>
        <p:snd r:embed="rId2" name="whoosh.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95600"/>
            <a:ext cx="8686800" cy="1524000"/>
          </a:xfrm>
        </p:spPr>
        <p:txBody>
          <a:bodyPr>
            <a:normAutofit fontScale="90000"/>
          </a:bodyPr>
          <a:lstStyle/>
          <a:p>
            <a:r>
              <a:rPr lang="en-US" sz="3600" dirty="0" smtClean="0">
                <a:solidFill>
                  <a:srgbClr val="C00000"/>
                </a:solidFill>
              </a:rPr>
              <a:t>5. LOW PRODUCTIVITY OF LABOUR-</a:t>
            </a:r>
            <a:r>
              <a:rPr lang="en-US" sz="3600" dirty="0" smtClean="0"/>
              <a:t>: </a:t>
            </a:r>
            <a:r>
              <a:rPr lang="en-US" sz="2400" dirty="0" err="1" smtClean="0"/>
              <a:t>Labour</a:t>
            </a:r>
            <a:r>
              <a:rPr lang="en-US" sz="2400" dirty="0" smtClean="0"/>
              <a:t> productivity is </a:t>
            </a:r>
            <a:r>
              <a:rPr lang="en-US" sz="2400" b="1" dirty="0" smtClean="0"/>
              <a:t>a measure of economic performance that compares the amount of goods and services produced (output) with the number of hours worked to produce those goods and services</a:t>
            </a:r>
            <a:r>
              <a:rPr lang="en-US" sz="2400" dirty="0" smtClean="0"/>
              <a:t>. The BLS also publishes measures of multifactor productivity. </a:t>
            </a:r>
            <a:br>
              <a:rPr lang="en-US" sz="2400" dirty="0" smtClean="0"/>
            </a:br>
            <a:r>
              <a:rPr lang="en-US" sz="3600" dirty="0" smtClean="0">
                <a:solidFill>
                  <a:srgbClr val="C00000"/>
                </a:solidFill>
              </a:rPr>
              <a:t>6. ECONOMIC INEQUALITIES-</a:t>
            </a:r>
            <a:r>
              <a:rPr lang="en-US" sz="2400" dirty="0" smtClean="0"/>
              <a:t>:</a:t>
            </a:r>
            <a:r>
              <a:rPr lang="en-US" dirty="0" smtClean="0"/>
              <a:t> </a:t>
            </a:r>
            <a:r>
              <a:rPr lang="en-US" sz="2400" dirty="0" smtClean="0"/>
              <a:t>Economic inequality is </a:t>
            </a:r>
            <a:r>
              <a:rPr lang="en-US" sz="2400" b="1" dirty="0" smtClean="0"/>
              <a:t>the unequal distribution of income and opportunity between different groups in society</a:t>
            </a:r>
            <a:r>
              <a:rPr lang="en-US" sz="2400" dirty="0" smtClean="0"/>
              <a:t>. It is a concern in almost all countries around the world and often people are trapped in poverty with little chance to climb up the social ladder </a:t>
            </a:r>
            <a:r>
              <a:rPr lang="en-US" dirty="0" smtClean="0"/>
              <a:t/>
            </a:r>
            <a:br>
              <a:rPr lang="en-US" dirty="0" smtClean="0"/>
            </a:br>
            <a:endParaRPr lang="en-US" dirty="0"/>
          </a:p>
        </p:txBody>
      </p:sp>
      <p:pic>
        <p:nvPicPr>
          <p:cNvPr id="4" name="Content Placeholder 3" descr="download (4).jpg"/>
          <p:cNvPicPr>
            <a:picLocks noGrp="1" noChangeAspect="1"/>
          </p:cNvPicPr>
          <p:nvPr>
            <p:ph idx="1"/>
          </p:nvPr>
        </p:nvPicPr>
        <p:blipFill>
          <a:blip r:embed="rId3"/>
          <a:stretch>
            <a:fillRect/>
          </a:stretch>
        </p:blipFill>
        <p:spPr>
          <a:xfrm>
            <a:off x="2819400" y="4495800"/>
            <a:ext cx="2066925" cy="2209800"/>
          </a:xfrm>
        </p:spPr>
      </p:pic>
    </p:spTree>
  </p:cSld>
  <p:clrMapOvr>
    <a:masterClrMapping/>
  </p:clrMapOvr>
  <p:transition>
    <p:wheel spokes="1"/>
    <p:sndAc>
      <p:stSnd>
        <p:snd r:embed="rId2" name="voltage.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971800"/>
            <a:ext cx="8229600" cy="1143000"/>
          </a:xfrm>
        </p:spPr>
        <p:txBody>
          <a:bodyPr>
            <a:normAutofit fontScale="90000"/>
          </a:bodyPr>
          <a:lstStyle/>
          <a:p>
            <a:r>
              <a:rPr lang="en-US" sz="3900" dirty="0" smtClean="0">
                <a:solidFill>
                  <a:srgbClr val="C00000"/>
                </a:solidFill>
              </a:rPr>
              <a:t>7. LOW LEVEL OF LIVING-</a:t>
            </a:r>
            <a:r>
              <a:rPr lang="en-US" dirty="0" smtClean="0"/>
              <a:t>: </a:t>
            </a:r>
            <a:r>
              <a:rPr lang="en-US" sz="2600" dirty="0" smtClean="0"/>
              <a:t>An example of a low standard of living is </a:t>
            </a:r>
            <a:r>
              <a:rPr lang="en-US" sz="2600" b="1" dirty="0" smtClean="0"/>
              <a:t>a poor person who does not have enough food or water</a:t>
            </a:r>
            <a:r>
              <a:rPr lang="en-US" sz="2600" dirty="0" smtClean="0"/>
              <a:t>. A measurement of how well off a group of people or an individual perceive themselves to be</a:t>
            </a:r>
            <a:r>
              <a:rPr lang="en-US" dirty="0" smtClean="0"/>
              <a:t>.</a:t>
            </a:r>
            <a:br>
              <a:rPr lang="en-US" dirty="0" smtClean="0"/>
            </a:br>
            <a:r>
              <a:rPr lang="en-US" sz="3900" dirty="0" smtClean="0">
                <a:solidFill>
                  <a:srgbClr val="C00000"/>
                </a:solidFill>
              </a:rPr>
              <a:t>8. MISUSE OF NATURAL RESOURCES-</a:t>
            </a:r>
            <a:r>
              <a:rPr lang="en-US" dirty="0" smtClean="0"/>
              <a:t>: </a:t>
            </a:r>
            <a:r>
              <a:rPr lang="en-US" sz="2400" dirty="0" smtClean="0"/>
              <a:t>Misuse of natural resources; refers to </a:t>
            </a:r>
            <a:r>
              <a:rPr lang="en-US" sz="2400" b="1" dirty="0" smtClean="0"/>
              <a:t>excessive use, destructive use or achieving imbalance between resources either individually or in combination</a:t>
            </a:r>
            <a:r>
              <a:rPr lang="en-US" sz="2400" dirty="0" smtClean="0"/>
              <a:t>. Use of natural resource; appropriate apply of natural resource. Ethiopia use water and soil for much activity.</a:t>
            </a:r>
            <a:endParaRPr lang="en-US" sz="2400" dirty="0"/>
          </a:p>
        </p:txBody>
      </p:sp>
      <p:pic>
        <p:nvPicPr>
          <p:cNvPr id="4" name="Content Placeholder 3" descr="maxresdefault.jpg"/>
          <p:cNvPicPr>
            <a:picLocks noGrp="1" noChangeAspect="1"/>
          </p:cNvPicPr>
          <p:nvPr>
            <p:ph idx="1"/>
          </p:nvPr>
        </p:nvPicPr>
        <p:blipFill>
          <a:blip r:embed="rId3"/>
          <a:stretch>
            <a:fillRect/>
          </a:stretch>
        </p:blipFill>
        <p:spPr>
          <a:xfrm>
            <a:off x="1981200" y="4337844"/>
            <a:ext cx="4480277" cy="2520156"/>
          </a:xfrm>
        </p:spPr>
      </p:pic>
    </p:spTree>
  </p:cSld>
  <p:clrMapOvr>
    <a:masterClrMapping/>
  </p:clrMapOvr>
  <p:transition>
    <p:wheel spokes="8"/>
    <p:sndAc>
      <p:stSnd>
        <p:snd r:embed="rId2" name="cashreg.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600200"/>
            <a:ext cx="8229600" cy="1143000"/>
          </a:xfrm>
        </p:spPr>
        <p:txBody>
          <a:bodyPr>
            <a:normAutofit fontScale="90000"/>
          </a:bodyPr>
          <a:lstStyle/>
          <a:p>
            <a:r>
              <a:rPr lang="en-US" dirty="0" smtClean="0">
                <a:solidFill>
                  <a:srgbClr val="C00000"/>
                </a:solidFill>
              </a:rPr>
              <a:t>9.HIGH RATE OF POPULATION GROWTH-: </a:t>
            </a:r>
            <a:r>
              <a:rPr lang="en-US" sz="2400" dirty="0" smtClean="0"/>
              <a:t>These countries than </a:t>
            </a:r>
            <a:r>
              <a:rPr lang="en-US" sz="2400" dirty="0" err="1" smtClean="0"/>
              <a:t>deathrate</a:t>
            </a:r>
            <a:r>
              <a:rPr lang="en-US" sz="2400" dirty="0" smtClean="0"/>
              <a:t> due to there conservative </a:t>
            </a:r>
            <a:r>
              <a:rPr lang="en-US" sz="2400" dirty="0" err="1" smtClean="0"/>
              <a:t>atitude</a:t>
            </a:r>
            <a:r>
              <a:rPr lang="en-US" sz="2400" dirty="0" smtClean="0"/>
              <a:t> and </a:t>
            </a:r>
            <a:r>
              <a:rPr lang="en-US" sz="2400" dirty="0" err="1" smtClean="0"/>
              <a:t>illetracy</a:t>
            </a:r>
            <a:r>
              <a:rPr lang="en-US" sz="2400" dirty="0" smtClean="0"/>
              <a:t> and the people involve in production working </a:t>
            </a:r>
            <a:r>
              <a:rPr lang="en-US" sz="2400" dirty="0" err="1" smtClean="0"/>
              <a:t>pepole</a:t>
            </a:r>
            <a:r>
              <a:rPr lang="en-US" sz="2400" dirty="0" smtClean="0"/>
              <a:t>. </a:t>
            </a:r>
            <a:r>
              <a:rPr lang="en-US" sz="2400" dirty="0" err="1" smtClean="0"/>
              <a:t>Tgats</a:t>
            </a:r>
            <a:r>
              <a:rPr lang="en-US" sz="2400" dirty="0" smtClean="0"/>
              <a:t> why their national income is also low under developed country had these feature.  </a:t>
            </a:r>
            <a:endParaRPr lang="en-US" sz="2400" dirty="0"/>
          </a:p>
        </p:txBody>
      </p:sp>
      <p:pic>
        <p:nvPicPr>
          <p:cNvPr id="6" name="Content Placeholder 5" descr="download (1).png"/>
          <p:cNvPicPr>
            <a:picLocks noGrp="1" noChangeAspect="1"/>
          </p:cNvPicPr>
          <p:nvPr>
            <p:ph idx="1"/>
          </p:nvPr>
        </p:nvPicPr>
        <p:blipFill>
          <a:blip r:embed="rId3"/>
          <a:stretch>
            <a:fillRect/>
          </a:stretch>
        </p:blipFill>
        <p:spPr>
          <a:xfrm>
            <a:off x="457200" y="3429000"/>
            <a:ext cx="2990850" cy="2362200"/>
          </a:xfrm>
        </p:spPr>
      </p:pic>
      <p:graphicFrame>
        <p:nvGraphicFramePr>
          <p:cNvPr id="7" name="Content Placeholder 3"/>
          <p:cNvGraphicFramePr>
            <a:graphicFrameLocks/>
          </p:cNvGraphicFramePr>
          <p:nvPr/>
        </p:nvGraphicFramePr>
        <p:xfrm>
          <a:off x="3657600" y="3124200"/>
          <a:ext cx="5181600" cy="3352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split/>
    <p:sndAc>
      <p:stSnd>
        <p:snd r:embed="rId2" name="coin.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57400"/>
            <a:ext cx="8229600" cy="1143000"/>
          </a:xfrm>
        </p:spPr>
        <p:txBody>
          <a:bodyPr>
            <a:normAutofit fontScale="90000"/>
          </a:bodyPr>
          <a:lstStyle/>
          <a:p>
            <a:r>
              <a:rPr lang="en-US" dirty="0" smtClean="0">
                <a:solidFill>
                  <a:srgbClr val="C00000"/>
                </a:solidFill>
              </a:rPr>
              <a:t>10. VICIOUS CIRCLE OF POVERTY-</a:t>
            </a:r>
            <a:r>
              <a:rPr lang="en-US" dirty="0" smtClean="0"/>
              <a:t>: </a:t>
            </a:r>
            <a:r>
              <a:rPr lang="en-US" sz="2800" dirty="0" smtClean="0"/>
              <a:t>Vicious circle of poverty implies </a:t>
            </a:r>
            <a:r>
              <a:rPr lang="en-US" sz="2800" b="1" dirty="0" smtClean="0"/>
              <a:t>a circular constellation of forces tending to act and react upon one another in such a way as to keep a poor country in a state of poverty</a:t>
            </a:r>
            <a:r>
              <a:rPr lang="en-US" sz="2800" dirty="0" smtClean="0"/>
              <a:t>. This situation can be summed up in the proposition A COUNTRY IS POOR BECAUSE IT IS POOR</a:t>
            </a:r>
            <a:r>
              <a:rPr lang="en-US" dirty="0" smtClean="0"/>
              <a:t>.</a:t>
            </a:r>
            <a:endParaRPr lang="en-US" dirty="0"/>
          </a:p>
        </p:txBody>
      </p:sp>
      <p:pic>
        <p:nvPicPr>
          <p:cNvPr id="4" name="Content Placeholder 3" descr="image35.png"/>
          <p:cNvPicPr>
            <a:picLocks noGrp="1" noChangeAspect="1"/>
          </p:cNvPicPr>
          <p:nvPr>
            <p:ph idx="1"/>
          </p:nvPr>
        </p:nvPicPr>
        <p:blipFill>
          <a:blip r:embed="rId3"/>
          <a:stretch>
            <a:fillRect/>
          </a:stretch>
        </p:blipFill>
        <p:spPr>
          <a:xfrm>
            <a:off x="2209800" y="3505200"/>
            <a:ext cx="4186821" cy="2818850"/>
          </a:xfrm>
        </p:spPr>
      </p:pic>
    </p:spTree>
  </p:cSld>
  <p:clrMapOvr>
    <a:masterClrMapping/>
  </p:clrMapOvr>
  <p:transition>
    <p:pull dir="ru"/>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DIFFERENCE BETWEEN DEVELOPED &amp; UNDERDEVELOPED-</a:t>
            </a:r>
            <a:r>
              <a:rPr lang="en-US" dirty="0" smtClean="0"/>
              <a:t>:</a:t>
            </a:r>
            <a:endParaRPr lang="en-US" dirty="0"/>
          </a:p>
        </p:txBody>
      </p:sp>
      <p:pic>
        <p:nvPicPr>
          <p:cNvPr id="4" name="Content Placeholder 3" descr="b8797cd37ebe679481da12c2b44dcf99.jpg"/>
          <p:cNvPicPr>
            <a:picLocks noGrp="1" noChangeAspect="1"/>
          </p:cNvPicPr>
          <p:nvPr>
            <p:ph idx="1"/>
          </p:nvPr>
        </p:nvPicPr>
        <p:blipFill>
          <a:blip r:embed="rId3"/>
          <a:stretch>
            <a:fillRect/>
          </a:stretch>
        </p:blipFill>
        <p:spPr>
          <a:xfrm>
            <a:off x="1198205" y="1981200"/>
            <a:ext cx="6650395" cy="4525963"/>
          </a:xfrm>
        </p:spPr>
      </p:pic>
    </p:spTree>
  </p:cSld>
  <p:clrMapOvr>
    <a:masterClrMapping/>
  </p:clrMapOvr>
  <p:transition>
    <p:comb dir="vert"/>
    <p:sndAc>
      <p:stSnd>
        <p:snd r:embed="rId2" name="suction.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flipV="1">
            <a:off x="12268200" y="7010400"/>
            <a:ext cx="304799" cy="228599"/>
          </a:xfrm>
        </p:spPr>
        <p:txBody>
          <a:bodyPr>
            <a:normAutofit/>
          </a:bodyPr>
          <a:lstStyle/>
          <a:p>
            <a:r>
              <a:rPr lang="en-US" sz="800" dirty="0" smtClean="0"/>
              <a:t>A</a:t>
            </a:r>
            <a:endParaRPr lang="en-US" sz="800" dirty="0"/>
          </a:p>
        </p:txBody>
      </p:sp>
      <p:pic>
        <p:nvPicPr>
          <p:cNvPr id="4" name="Content Placeholder 3" descr="presentation_role_of_industry_in_economic_development_1487763915_104358-24.jpg"/>
          <p:cNvPicPr>
            <a:picLocks noGrp="1" noChangeAspect="1"/>
          </p:cNvPicPr>
          <p:nvPr>
            <p:ph idx="1"/>
          </p:nvPr>
        </p:nvPicPr>
        <p:blipFill>
          <a:blip r:embed="rId3"/>
          <a:stretch>
            <a:fillRect/>
          </a:stretch>
        </p:blipFill>
        <p:spPr>
          <a:xfrm>
            <a:off x="762000" y="838200"/>
            <a:ext cx="7660217" cy="5745163"/>
          </a:xfrm>
        </p:spPr>
      </p:pic>
    </p:spTree>
  </p:cSld>
  <p:clrMapOvr>
    <a:masterClrMapping/>
  </p:clrMapOvr>
  <p:transition>
    <p:blinds dir="vert"/>
    <p:sndAc>
      <p:stSnd>
        <p:snd r:embed="rId2" name="type.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smtClean="0">
                <a:solidFill>
                  <a:srgbClr val="FF0066"/>
                </a:solidFill>
              </a:rPr>
              <a:t>THANK YOU</a:t>
            </a:r>
            <a:endParaRPr lang="en-US" sz="6600" dirty="0">
              <a:solidFill>
                <a:srgbClr val="FF0066"/>
              </a:solidFill>
            </a:endParaRPr>
          </a:p>
        </p:txBody>
      </p:sp>
      <p:sp>
        <p:nvSpPr>
          <p:cNvPr id="3" name="Subtitle 2"/>
          <p:cNvSpPr>
            <a:spLocks noGrp="1"/>
          </p:cNvSpPr>
          <p:nvPr>
            <p:ph type="subTitle" idx="1"/>
          </p:nvPr>
        </p:nvSpPr>
        <p:spPr>
          <a:xfrm flipH="1" flipV="1">
            <a:off x="5486400" y="7620000"/>
            <a:ext cx="2209800" cy="609600"/>
          </a:xfrm>
        </p:spPr>
        <p:txBody>
          <a:bodyPr>
            <a:normAutofit/>
          </a:bodyPr>
          <a:lstStyle/>
          <a:p>
            <a:r>
              <a:rPr lang="en-US" sz="600" dirty="0" smtClean="0"/>
              <a:t>A</a:t>
            </a:r>
            <a:endParaRPr lang="en-US" sz="600" dirty="0"/>
          </a:p>
        </p:txBody>
      </p:sp>
    </p:spTree>
  </p:cSld>
  <p:clrMapOvr>
    <a:masterClrMapping/>
  </p:clrMapOvr>
  <p:transition>
    <p:checker dir="vert"/>
    <p:sndAc>
      <p:stSnd>
        <p:snd r:embed="rId2" name="applause.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82</TotalTime>
  <Words>270</Words>
  <Application>Microsoft Office PowerPoint</Application>
  <PresentationFormat>On-screen Show (4:3)</PresentationFormat>
  <Paragraphs>25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Constantia</vt:lpstr>
      <vt:lpstr>Wingdings 2</vt:lpstr>
      <vt:lpstr>Flow</vt:lpstr>
      <vt:lpstr>GOVT. COLLEGE ROPAR      DEPARTMENT OF ECONOMICS                       TOPIC -: MAIN FEATURE OF                  UNDERDEVELOPED ECONOMY</vt:lpstr>
      <vt:lpstr>MEANING OF UDERDEVELOPED ECONOMY-:</vt:lpstr>
      <vt:lpstr>MAIN FEATURES OF UNDERDEVELOPED ECONOMY-:</vt:lpstr>
      <vt:lpstr>1.LOW PER- CAPITA INCOME-:Almost all underdeveloped countries of the world show low per capita income in comparison to developed countries of the world</vt:lpstr>
      <vt:lpstr>2.DIFICIENCY OF CAPATAL-: When operating under a capital deficit, a company runs the risk of not being able to sustain itselfs should it fail to make expected sales. A capital deficit also puts a company at risk of peril if one of the places in which it has invested its capital should experience difficulties.  3.BACKWARD TECQUINE OF PRODUCTION-: Backward scheduling is when businesses make their items at the last possible available period before the due date. The order starts with a planned receipt date or due date – one which is usually defined upon the customer's order.</vt:lpstr>
      <vt:lpstr>4. LOW GROWTH RATE OF PER CAPITA INCOME-: Annual growth rate of real Gross Domestic Product (GDP) per capita is calculated as the percentage change in the real GDP per capita between two consecutive years. Real GDP per capita is calculated by dividing GDP at constant prices by the population of a country or area.</vt:lpstr>
      <vt:lpstr>5. LOW PRODUCTIVITY OF LABOUR-: Labour productivity is a measure of economic performance that compares the amount of goods and services produced (output) with the number of hours worked to produce those goods and services. The BLS also publishes measures of multifactor productivity.  6. ECONOMIC INEQUALITIES-: Economic inequality is the unequal distribution of income and opportunity between different groups in society. It is a concern in almost all countries around the world and often people are trapped in poverty with little chance to climb up the social ladder  </vt:lpstr>
      <vt:lpstr>7. LOW LEVEL OF LIVING-: An example of a low standard of living is a poor person who does not have enough food or water. A measurement of how well off a group of people or an individual perceive themselves to be. 8. MISUSE OF NATURAL RESOURCES-: Misuse of natural resources; refers to excessive use, destructive use or achieving imbalance between resources either individually or in combination. Use of natural resource; appropriate apply of natural resource. Ethiopia use water and soil for much activity.</vt:lpstr>
      <vt:lpstr>9.HIGH RATE OF POPULATION GROWTH-: These countries than deathrate due to there conservative atitude and illetracy and the people involve in production working pepole. Tgats why their national income is also low under developed country had these feature.  </vt:lpstr>
      <vt:lpstr>10. VICIOUS CIRCLE OF POVERTY-: Vicious circle of poverty implies a circular constellation of forces tending to act and react upon one another in such a way as to keep a poor country in a state of poverty. This situation can be summed up in the proposition A COUNTRY IS POOR BECAUSE IT IS POOR.</vt:lpstr>
      <vt:lpstr>DIFFERENCE BETWEEN DEVELOPED &amp; UNDERDEVELOPED-:</vt:lpstr>
      <vt:lpstr>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GOVT. COLLEGE ROPAR      DEPARTMENT OF ECONOMIC                       TOPIC -: MAIN FEATURE OF                  UNDERDEVELOPED ECONOMY</dc:title>
  <dc:creator>admin</dc:creator>
  <cp:lastModifiedBy>Ashish Kumar</cp:lastModifiedBy>
  <cp:revision>12</cp:revision>
  <dcterms:created xsi:type="dcterms:W3CDTF">2006-08-16T00:00:00Z</dcterms:created>
  <dcterms:modified xsi:type="dcterms:W3CDTF">2022-04-26T05:30:57Z</dcterms:modified>
</cp:coreProperties>
</file>